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34EA541-8BCE-4072-9854-036C95D20782}"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1247717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4EA541-8BCE-4072-9854-036C95D20782}"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3170019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4EA541-8BCE-4072-9854-036C95D20782}"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1479777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34EA541-8BCE-4072-9854-036C95D20782}"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2566607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34EA541-8BCE-4072-9854-036C95D20782}"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25472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34EA541-8BCE-4072-9854-036C95D20782}"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36874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4EA541-8BCE-4072-9854-036C95D20782}"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2117474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4EA541-8BCE-4072-9854-036C95D20782}"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3230233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4EA541-8BCE-4072-9854-036C95D20782}"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326490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4EA541-8BCE-4072-9854-036C95D20782}"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317600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4EA541-8BCE-4072-9854-036C95D20782}"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11FB6F-DFC9-420B-BB1B-511D3D2B3A3D}" type="slidenum">
              <a:rPr lang="en-IN" smtClean="0"/>
              <a:t>‹#›</a:t>
            </a:fld>
            <a:endParaRPr lang="en-IN"/>
          </a:p>
        </p:txBody>
      </p:sp>
    </p:spTree>
    <p:extLst>
      <p:ext uri="{BB962C8B-B14F-4D97-AF65-F5344CB8AC3E}">
        <p14:creationId xmlns:p14="http://schemas.microsoft.com/office/powerpoint/2010/main" val="249712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EA541-8BCE-4072-9854-036C95D20782}"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1FB6F-DFC9-420B-BB1B-511D3D2B3A3D}" type="slidenum">
              <a:rPr lang="en-IN" smtClean="0"/>
              <a:t>‹#›</a:t>
            </a:fld>
            <a:endParaRPr lang="en-IN"/>
          </a:p>
        </p:txBody>
      </p:sp>
    </p:spTree>
    <p:extLst>
      <p:ext uri="{BB962C8B-B14F-4D97-AF65-F5344CB8AC3E}">
        <p14:creationId xmlns:p14="http://schemas.microsoft.com/office/powerpoint/2010/main" val="3559976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1"/>
            <a:ext cx="7774632" cy="2160240"/>
          </a:xfrm>
        </p:spPr>
        <p:txBody>
          <a:bodyPr/>
          <a:lstStyle/>
          <a:p>
            <a:r>
              <a:rPr lang="en-IN" dirty="0" smtClean="0">
                <a:latin typeface="Algerian" panose="04020705040A02060702" pitchFamily="82" charset="0"/>
              </a:rPr>
              <a:t>WALT WHITMAN’S “ANIMALS” </a:t>
            </a:r>
            <a:endParaRPr lang="en-IN" dirty="0">
              <a:latin typeface="Algerian" panose="04020705040A02060702" pitchFamily="82" charset="0"/>
            </a:endParaRPr>
          </a:p>
        </p:txBody>
      </p:sp>
      <p:sp>
        <p:nvSpPr>
          <p:cNvPr id="3" name="Subtitle 2"/>
          <p:cNvSpPr>
            <a:spLocks noGrp="1"/>
          </p:cNvSpPr>
          <p:nvPr>
            <p:ph type="subTitle" idx="1"/>
          </p:nvPr>
        </p:nvSpPr>
        <p:spPr>
          <a:xfrm>
            <a:off x="1331640" y="3284984"/>
            <a:ext cx="6440760" cy="2353816"/>
          </a:xfrm>
        </p:spPr>
        <p:txBody>
          <a:bodyPr/>
          <a:lstStyle/>
          <a:p>
            <a:r>
              <a:rPr lang="fr-FR" dirty="0">
                <a:solidFill>
                  <a:srgbClr val="FF0000"/>
                </a:solidFill>
                <a:latin typeface="Algerian" panose="04020705040A02060702" pitchFamily="82" charset="0"/>
              </a:rPr>
              <a:t>BA </a:t>
            </a:r>
            <a:r>
              <a:rPr lang="fr-FR" dirty="0" smtClean="0">
                <a:solidFill>
                  <a:srgbClr val="FF0000"/>
                </a:solidFill>
                <a:latin typeface="Algerian" panose="04020705040A02060702" pitchFamily="82" charset="0"/>
              </a:rPr>
              <a:t>2 </a:t>
            </a:r>
            <a:r>
              <a:rPr lang="fr-FR" dirty="0" err="1" smtClean="0">
                <a:solidFill>
                  <a:srgbClr val="FF0000"/>
                </a:solidFill>
                <a:latin typeface="Algerian" panose="04020705040A02060702" pitchFamily="82" charset="0"/>
              </a:rPr>
              <a:t>english</a:t>
            </a:r>
            <a:r>
              <a:rPr lang="fr-FR" dirty="0" smtClean="0">
                <a:solidFill>
                  <a:srgbClr val="FF0000"/>
                </a:solidFill>
                <a:latin typeface="Algerian" panose="04020705040A02060702" pitchFamily="82" charset="0"/>
              </a:rPr>
              <a:t> </a:t>
            </a:r>
          </a:p>
          <a:p>
            <a:r>
              <a:rPr lang="fr-FR" smtClean="0">
                <a:solidFill>
                  <a:srgbClr val="FF0000"/>
                </a:solidFill>
                <a:latin typeface="Algerian" panose="04020705040A02060702" pitchFamily="82" charset="0"/>
              </a:rPr>
              <a:t>(</a:t>
            </a:r>
            <a:r>
              <a:rPr lang="fr-FR" dirty="0" err="1" smtClean="0">
                <a:solidFill>
                  <a:srgbClr val="FF0000"/>
                </a:solidFill>
                <a:latin typeface="Algerian" panose="04020705040A02060702" pitchFamily="82" charset="0"/>
              </a:rPr>
              <a:t>Compulsory</a:t>
            </a:r>
            <a:r>
              <a:rPr lang="fr-FR" dirty="0" smtClean="0">
                <a:solidFill>
                  <a:srgbClr val="FF0000"/>
                </a:solidFill>
                <a:latin typeface="Algerian" panose="04020705040A02060702" pitchFamily="82" charset="0"/>
              </a:rPr>
              <a:t>) </a:t>
            </a:r>
          </a:p>
          <a:p>
            <a:r>
              <a:rPr lang="fr-FR" dirty="0" smtClean="0">
                <a:solidFill>
                  <a:srgbClr val="FF0000"/>
                </a:solidFill>
                <a:latin typeface="Algerian" panose="04020705040A02060702" pitchFamily="82" charset="0"/>
              </a:rPr>
              <a:t>ENG CE201</a:t>
            </a:r>
          </a:p>
        </p:txBody>
      </p:sp>
    </p:spTree>
    <p:extLst>
      <p:ext uri="{BB962C8B-B14F-4D97-AF65-F5344CB8AC3E}">
        <p14:creationId xmlns:p14="http://schemas.microsoft.com/office/powerpoint/2010/main" val="59564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latin typeface="Algerian" panose="04020705040A02060702" pitchFamily="82" charset="0"/>
              </a:rPr>
              <a:t>WALT WHITMAN (1819-1892)</a:t>
            </a:r>
            <a:endParaRPr lang="en-IN" dirty="0">
              <a:latin typeface="Algerian" panose="04020705040A02060702" pitchFamily="82" charset="0"/>
            </a:endParaRPr>
          </a:p>
        </p:txBody>
      </p:sp>
      <p:sp>
        <p:nvSpPr>
          <p:cNvPr id="3" name="Content Placeholder 2"/>
          <p:cNvSpPr>
            <a:spLocks noGrp="1"/>
          </p:cNvSpPr>
          <p:nvPr>
            <p:ph idx="1"/>
          </p:nvPr>
        </p:nvSpPr>
        <p:spPr/>
        <p:txBody>
          <a:bodyPr/>
          <a:lstStyle/>
          <a:p>
            <a:r>
              <a:rPr lang="en-IN" dirty="0" smtClean="0"/>
              <a:t>Walt Whitman is a great figure in American poetry.</a:t>
            </a:r>
          </a:p>
          <a:p>
            <a:r>
              <a:rPr lang="en-IN" dirty="0" smtClean="0"/>
              <a:t>A  complete nonconformist including his social life.</a:t>
            </a:r>
          </a:p>
          <a:p>
            <a:r>
              <a:rPr lang="en-IN" dirty="0" smtClean="0"/>
              <a:t>Whitman is famous as a great revolutionary poet who started a new trend of writing free verse.</a:t>
            </a:r>
            <a:endParaRPr lang="en-IN" dirty="0"/>
          </a:p>
        </p:txBody>
      </p:sp>
    </p:spTree>
    <p:extLst>
      <p:ext uri="{BB962C8B-B14F-4D97-AF65-F5344CB8AC3E}">
        <p14:creationId xmlns:p14="http://schemas.microsoft.com/office/powerpoint/2010/main" val="2366146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latin typeface="Algerian" panose="04020705040A02060702" pitchFamily="82" charset="0"/>
              </a:rPr>
              <a:t>ABOUT THE POEM</a:t>
            </a:r>
            <a:endParaRPr lang="en-IN" dirty="0">
              <a:latin typeface="Algerian" panose="04020705040A02060702" pitchFamily="82" charset="0"/>
            </a:endParaRPr>
          </a:p>
        </p:txBody>
      </p:sp>
      <p:sp>
        <p:nvSpPr>
          <p:cNvPr id="3" name="Content Placeholder 2"/>
          <p:cNvSpPr>
            <a:spLocks noGrp="1"/>
          </p:cNvSpPr>
          <p:nvPr>
            <p:ph idx="1"/>
          </p:nvPr>
        </p:nvSpPr>
        <p:spPr/>
        <p:txBody>
          <a:bodyPr>
            <a:normAutofit lnSpcReduction="10000"/>
          </a:bodyPr>
          <a:lstStyle/>
          <a:p>
            <a:r>
              <a:rPr lang="en-IN" dirty="0" smtClean="0"/>
              <a:t>This poem expresses the feelings of the poet about animals. The poet compares his life at home with animals and that with a human. According to the poet, the human beings are false and complicated against animals , which are placid and self contained. Animals don’t dissatisfy their condition, nor do they have mania of owning things compared to the humans. The poet sarcastically  says that animals remind him of his childhood things.</a:t>
            </a:r>
            <a:endParaRPr lang="en-IN" dirty="0"/>
          </a:p>
        </p:txBody>
      </p:sp>
    </p:spTree>
    <p:extLst>
      <p:ext uri="{BB962C8B-B14F-4D97-AF65-F5344CB8AC3E}">
        <p14:creationId xmlns:p14="http://schemas.microsoft.com/office/powerpoint/2010/main" val="14061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latin typeface="Algerian" panose="04020705040A02060702" pitchFamily="82" charset="0"/>
              </a:rPr>
              <a:t>Relevance of the poem</a:t>
            </a:r>
            <a:endParaRPr lang="en-IN" dirty="0">
              <a:latin typeface="Algerian" panose="04020705040A02060702" pitchFamily="82" charset="0"/>
            </a:endParaRPr>
          </a:p>
        </p:txBody>
      </p:sp>
      <p:sp>
        <p:nvSpPr>
          <p:cNvPr id="3" name="Content Placeholder 2"/>
          <p:cNvSpPr>
            <a:spLocks noGrp="1"/>
          </p:cNvSpPr>
          <p:nvPr>
            <p:ph idx="1"/>
          </p:nvPr>
        </p:nvSpPr>
        <p:spPr/>
        <p:txBody>
          <a:bodyPr>
            <a:normAutofit lnSpcReduction="10000"/>
          </a:bodyPr>
          <a:lstStyle/>
          <a:p>
            <a:r>
              <a:rPr lang="en-IN" dirty="0" smtClean="0"/>
              <a:t>We would learn about:</a:t>
            </a:r>
          </a:p>
          <a:p>
            <a:r>
              <a:rPr lang="en-IN" dirty="0" smtClean="0"/>
              <a:t>A revolutionary new kind of poetry in free verse.</a:t>
            </a:r>
          </a:p>
          <a:p>
            <a:r>
              <a:rPr lang="en-IN" dirty="0" smtClean="0"/>
              <a:t>The intimate feelings of animals towards human and that of a human towards </a:t>
            </a:r>
            <a:r>
              <a:rPr lang="en-IN" dirty="0" err="1" smtClean="0"/>
              <a:t>te</a:t>
            </a:r>
            <a:r>
              <a:rPr lang="en-IN" dirty="0" smtClean="0"/>
              <a:t> same.</a:t>
            </a:r>
          </a:p>
          <a:p>
            <a:r>
              <a:rPr lang="en-IN" dirty="0" smtClean="0"/>
              <a:t>The feeling of self-sufficiency that animals have for themselves</a:t>
            </a:r>
          </a:p>
          <a:p>
            <a:r>
              <a:rPr lang="en-IN" dirty="0" smtClean="0"/>
              <a:t>Never to be unhappy over </a:t>
            </a:r>
            <a:r>
              <a:rPr lang="en-IN" dirty="0" err="1" smtClean="0"/>
              <a:t>mis</a:t>
            </a:r>
            <a:r>
              <a:rPr lang="en-IN" dirty="0" smtClean="0"/>
              <a:t>-condition from animals </a:t>
            </a:r>
            <a:endParaRPr lang="en-IN" dirty="0"/>
          </a:p>
        </p:txBody>
      </p:sp>
    </p:spTree>
    <p:extLst>
      <p:ext uri="{BB962C8B-B14F-4D97-AF65-F5344CB8AC3E}">
        <p14:creationId xmlns:p14="http://schemas.microsoft.com/office/powerpoint/2010/main" val="134839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Algerian" panose="04020705040A02060702" pitchFamily="82" charset="0"/>
              </a:rPr>
              <a:t>READING THE POEM</a:t>
            </a:r>
            <a:endParaRPr lang="en-IN" dirty="0">
              <a:latin typeface="Algerian" panose="04020705040A02060702" pitchFamily="82"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IN" dirty="0" smtClean="0"/>
              <a:t>	I think I could turn and live with animals, </a:t>
            </a:r>
          </a:p>
          <a:p>
            <a:pPr marL="0" indent="0">
              <a:buNone/>
            </a:pPr>
            <a:r>
              <a:rPr lang="en-IN" dirty="0" smtClean="0"/>
              <a:t>	they are so placid and self-contained,</a:t>
            </a:r>
          </a:p>
          <a:p>
            <a:pPr marL="0" indent="0">
              <a:buNone/>
            </a:pPr>
            <a:r>
              <a:rPr lang="en-IN" dirty="0" smtClean="0"/>
              <a:t>	I stand and look at them long and long.</a:t>
            </a:r>
          </a:p>
          <a:p>
            <a:pPr marL="0" indent="0">
              <a:buNone/>
            </a:pPr>
            <a:r>
              <a:rPr lang="en-IN" dirty="0" smtClean="0"/>
              <a:t>Explanation: The poet expresses his feelings that he is thinking about his decision to live with animals because they ate docile and suffice. He says that he can see animals very long or may live with </a:t>
            </a:r>
            <a:r>
              <a:rPr lang="en-IN" dirty="0"/>
              <a:t>t</a:t>
            </a:r>
            <a:r>
              <a:rPr lang="en-IN" dirty="0" smtClean="0"/>
              <a:t>hem compared to humans for a longer time.</a:t>
            </a:r>
          </a:p>
          <a:p>
            <a:pPr marL="0" indent="0">
              <a:buNone/>
            </a:pPr>
            <a:r>
              <a:rPr lang="en-IN" dirty="0" smtClean="0"/>
              <a:t>Poetical idea: the entire stanza has  enjambment) Literary Device) used in it. The writer uses unrhymed words to explain his feelings better.</a:t>
            </a:r>
            <a:endParaRPr lang="en-IN" dirty="0"/>
          </a:p>
        </p:txBody>
      </p:sp>
    </p:spTree>
    <p:extLst>
      <p:ext uri="{BB962C8B-B14F-4D97-AF65-F5344CB8AC3E}">
        <p14:creationId xmlns:p14="http://schemas.microsoft.com/office/powerpoint/2010/main" val="1812476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prstClr val="black"/>
                </a:solidFill>
                <a:latin typeface="Algerian" panose="04020705040A02060702" pitchFamily="82" charset="0"/>
              </a:rPr>
              <a:t>READING THE POEM</a:t>
            </a:r>
            <a:endParaRPr lang="en-IN" dirty="0"/>
          </a:p>
        </p:txBody>
      </p:sp>
      <p:sp>
        <p:nvSpPr>
          <p:cNvPr id="3" name="Content Placeholder 2"/>
          <p:cNvSpPr>
            <a:spLocks noGrp="1"/>
          </p:cNvSpPr>
          <p:nvPr>
            <p:ph idx="1"/>
          </p:nvPr>
        </p:nvSpPr>
        <p:spPr/>
        <p:txBody>
          <a:bodyPr>
            <a:normAutofit fontScale="92500" lnSpcReduction="10000"/>
          </a:bodyPr>
          <a:lstStyle/>
          <a:p>
            <a:pPr marL="0" indent="0">
              <a:buNone/>
            </a:pPr>
            <a:r>
              <a:rPr lang="en-IN" dirty="0" smtClean="0"/>
              <a:t>	They don’t sweat and whine about their 	condition,</a:t>
            </a:r>
          </a:p>
          <a:p>
            <a:pPr marL="0" indent="0">
              <a:buNone/>
            </a:pPr>
            <a:r>
              <a:rPr lang="en-IN" dirty="0"/>
              <a:t>	</a:t>
            </a:r>
            <a:r>
              <a:rPr lang="en-IN" dirty="0" smtClean="0"/>
              <a:t>They do not lie awake in the dark and weep 	for their sins.</a:t>
            </a:r>
          </a:p>
          <a:p>
            <a:r>
              <a:rPr lang="en-IN" dirty="0" smtClean="0"/>
              <a:t>Explanation: The poet beautifully expresses his feelings about animals that they never condemn their condition, never do they weep for their sins lying awake in the dark.</a:t>
            </a:r>
          </a:p>
          <a:p>
            <a:r>
              <a:rPr lang="en-IN" dirty="0" smtClean="0"/>
              <a:t>Poetical idea: the entire stanza has enjambment(literary device) used  in it. </a:t>
            </a:r>
            <a:endParaRPr lang="en-IN" dirty="0"/>
          </a:p>
        </p:txBody>
      </p:sp>
    </p:spTree>
    <p:extLst>
      <p:ext uri="{BB962C8B-B14F-4D97-AF65-F5344CB8AC3E}">
        <p14:creationId xmlns:p14="http://schemas.microsoft.com/office/powerpoint/2010/main" val="3863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prstClr val="black"/>
                </a:solidFill>
                <a:latin typeface="Algerian" panose="04020705040A02060702" pitchFamily="82" charset="0"/>
              </a:rPr>
              <a:t>READING THE POEM</a:t>
            </a:r>
            <a:endParaRPr lang="en-IN" dirty="0"/>
          </a:p>
        </p:txBody>
      </p:sp>
      <p:sp>
        <p:nvSpPr>
          <p:cNvPr id="3" name="Content Placeholder 2"/>
          <p:cNvSpPr>
            <a:spLocks noGrp="1"/>
          </p:cNvSpPr>
          <p:nvPr>
            <p:ph idx="1"/>
          </p:nvPr>
        </p:nvSpPr>
        <p:spPr/>
        <p:txBody>
          <a:bodyPr/>
          <a:lstStyle/>
          <a:p>
            <a:pPr marL="0" indent="0">
              <a:buNone/>
            </a:pPr>
            <a:r>
              <a:rPr lang="en-IN" dirty="0" smtClean="0"/>
              <a:t>	So they show their relations to me and I 	accept them, and no arrogance</a:t>
            </a:r>
          </a:p>
          <a:p>
            <a:pPr marL="0" indent="0">
              <a:buNone/>
            </a:pPr>
            <a:r>
              <a:rPr lang="en-IN" dirty="0"/>
              <a:t>	</a:t>
            </a:r>
            <a:r>
              <a:rPr lang="en-IN" dirty="0" smtClean="0"/>
              <a:t>They bring me tokens of myself, they 	evince them plainly in their possession</a:t>
            </a:r>
          </a:p>
          <a:p>
            <a:r>
              <a:rPr lang="en-IN" dirty="0" smtClean="0"/>
              <a:t>Explanation: The poet says symbolically that animals remind him of his childhood things or morals. They also show them with great affection </a:t>
            </a:r>
            <a:endParaRPr lang="en-IN" dirty="0"/>
          </a:p>
        </p:txBody>
      </p:sp>
    </p:spTree>
    <p:extLst>
      <p:ext uri="{BB962C8B-B14F-4D97-AF65-F5344CB8AC3E}">
        <p14:creationId xmlns:p14="http://schemas.microsoft.com/office/powerpoint/2010/main" val="63085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FF0000"/>
                </a:solidFill>
                <a:latin typeface="Algerian" panose="04020705040A02060702" pitchFamily="82" charset="0"/>
              </a:rPr>
              <a:t>THANK YOU FOR PATIENT LISTENING!</a:t>
            </a:r>
            <a:endParaRPr lang="en-IN" dirty="0">
              <a:solidFill>
                <a:srgbClr val="FF0000"/>
              </a:solidFill>
              <a:latin typeface="Algerian" panose="04020705040A02060702" pitchFamily="82" charset="0"/>
            </a:endParaRP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77642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204</Words>
  <Application>Microsoft Office PowerPoint</Application>
  <PresentationFormat>On-screen Show (4:3)</PresentationFormat>
  <Paragraphs>32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WALT WHITMAN’S “ANIMALS” </vt:lpstr>
      <vt:lpstr>WALT WHITMAN (1819-1892)</vt:lpstr>
      <vt:lpstr>ABOUT THE POEM</vt:lpstr>
      <vt:lpstr>Relevance of the poem</vt:lpstr>
      <vt:lpstr>READING THE POEM</vt:lpstr>
      <vt:lpstr>READING THE POEM</vt:lpstr>
      <vt:lpstr>READING THE POEM</vt:lpstr>
      <vt:lpstr>THANK YOU FOR PATIENT LISTENING!</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13</cp:revision>
  <dcterms:created xsi:type="dcterms:W3CDTF">2022-07-20T06:30:38Z</dcterms:created>
  <dcterms:modified xsi:type="dcterms:W3CDTF">2022-07-22T17:43:13Z</dcterms:modified>
</cp:coreProperties>
</file>